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81813" cy="91678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Oswald" panose="00000500000000000000" pitchFamily="2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913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7313" y="0"/>
            <a:ext cx="2982912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50938" y="687388"/>
            <a:ext cx="4579937" cy="3436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63" cy="412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07438"/>
            <a:ext cx="2982913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7313" y="8707438"/>
            <a:ext cx="298291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63" cy="4125912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937" cy="3436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969232eb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800" cy="34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11969232eb4_0_52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1969232eb4_0_52:notes"/>
          <p:cNvSpPr txBox="1">
            <a:spLocks noGrp="1"/>
          </p:cNvSpPr>
          <p:nvPr>
            <p:ph type="dt" idx="10"/>
          </p:nvPr>
        </p:nvSpPr>
        <p:spPr>
          <a:xfrm>
            <a:off x="3897313" y="0"/>
            <a:ext cx="2982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969232eb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800" cy="34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11969232eb4_0_67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11969232eb4_0_67:notes"/>
          <p:cNvSpPr txBox="1">
            <a:spLocks noGrp="1"/>
          </p:cNvSpPr>
          <p:nvPr>
            <p:ph type="dt" idx="10"/>
          </p:nvPr>
        </p:nvSpPr>
        <p:spPr>
          <a:xfrm>
            <a:off x="3897313" y="0"/>
            <a:ext cx="2982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969232eb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800" cy="34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11969232eb4_0_76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1969232eb4_0_76:notes"/>
          <p:cNvSpPr txBox="1">
            <a:spLocks noGrp="1"/>
          </p:cNvSpPr>
          <p:nvPr>
            <p:ph type="dt" idx="10"/>
          </p:nvPr>
        </p:nvSpPr>
        <p:spPr>
          <a:xfrm>
            <a:off x="3897313" y="0"/>
            <a:ext cx="2982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969232eb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800" cy="34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11969232eb4_0_83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11969232eb4_0_83:notes"/>
          <p:cNvSpPr txBox="1">
            <a:spLocks noGrp="1"/>
          </p:cNvSpPr>
          <p:nvPr>
            <p:ph type="dt" idx="10"/>
          </p:nvPr>
        </p:nvSpPr>
        <p:spPr>
          <a:xfrm>
            <a:off x="3897313" y="0"/>
            <a:ext cx="2982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1969232eb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800" cy="34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11969232eb4_0_90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11969232eb4_0_90:notes"/>
          <p:cNvSpPr txBox="1">
            <a:spLocks noGrp="1"/>
          </p:cNvSpPr>
          <p:nvPr>
            <p:ph type="dt" idx="10"/>
          </p:nvPr>
        </p:nvSpPr>
        <p:spPr>
          <a:xfrm>
            <a:off x="3897313" y="0"/>
            <a:ext cx="2982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969232eb4_0_111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00" cy="41259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11969232eb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800" cy="34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969232eb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800" cy="34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1969232eb4_0_97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11969232eb4_0_97:notes"/>
          <p:cNvSpPr txBox="1">
            <a:spLocks noGrp="1"/>
          </p:cNvSpPr>
          <p:nvPr>
            <p:ph type="dt" idx="10"/>
          </p:nvPr>
        </p:nvSpPr>
        <p:spPr>
          <a:xfrm>
            <a:off x="3897313" y="0"/>
            <a:ext cx="2982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969232eb4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800" cy="34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11969232eb4_0_104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1969232eb4_0_104:notes"/>
          <p:cNvSpPr txBox="1">
            <a:spLocks noGrp="1"/>
          </p:cNvSpPr>
          <p:nvPr>
            <p:ph type="dt" idx="10"/>
          </p:nvPr>
        </p:nvSpPr>
        <p:spPr>
          <a:xfrm>
            <a:off x="3897313" y="0"/>
            <a:ext cx="2982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63" cy="4125912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937" cy="3436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63" cy="4125912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937" cy="3436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969232eb4_0_253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00" cy="41259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11969232eb4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800" cy="34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937" cy="3436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37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63" cy="412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 HIDAʻs table for more information</a:t>
            </a:r>
            <a:endParaRPr/>
          </a:p>
        </p:txBody>
      </p:sp>
      <p:sp>
        <p:nvSpPr>
          <p:cNvPr id="309" name="Google Shape;309;p37:notes"/>
          <p:cNvSpPr txBox="1">
            <a:spLocks noGrp="1"/>
          </p:cNvSpPr>
          <p:nvPr>
            <p:ph type="sldNum" idx="12"/>
          </p:nvPr>
        </p:nvSpPr>
        <p:spPr>
          <a:xfrm>
            <a:off x="3897313" y="8707438"/>
            <a:ext cx="298291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10" name="Google Shape;310;p37:notes"/>
          <p:cNvSpPr txBox="1">
            <a:spLocks noGrp="1"/>
          </p:cNvSpPr>
          <p:nvPr>
            <p:ph type="ftr" idx="11"/>
          </p:nvPr>
        </p:nvSpPr>
        <p:spPr>
          <a:xfrm>
            <a:off x="0" y="8707438"/>
            <a:ext cx="2982913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63" cy="4125912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937" cy="3436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63" cy="4125912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937" cy="3436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367bbd270_1_9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00" cy="41259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12367bbd270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800" cy="34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9a4c72f5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800" cy="34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9a4c72f58_0_2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00" cy="41259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19a4c72f58_0_2:notes"/>
          <p:cNvSpPr txBox="1">
            <a:spLocks noGrp="1"/>
          </p:cNvSpPr>
          <p:nvPr>
            <p:ph type="sldNum" idx="12"/>
          </p:nvPr>
        </p:nvSpPr>
        <p:spPr>
          <a:xfrm>
            <a:off x="3897313" y="8707438"/>
            <a:ext cx="2982900" cy="4587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937" cy="3436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63" cy="412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:notes"/>
          <p:cNvSpPr txBox="1">
            <a:spLocks noGrp="1"/>
          </p:cNvSpPr>
          <p:nvPr>
            <p:ph type="dt" idx="10"/>
          </p:nvPr>
        </p:nvSpPr>
        <p:spPr>
          <a:xfrm>
            <a:off x="3897313" y="0"/>
            <a:ext cx="2982912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969232eb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800" cy="34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11969232eb4_0_31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Only 50 years ago, Students with LD guaranteed education.  Before: Annie Sullivan/Helen Keller, separate schools for all students with disabilities.  IDEA:  public schools FAPE, ADA: all students with disabilities protected and are entitled to reasonable accommodations</a:t>
            </a:r>
            <a:endParaRPr/>
          </a:p>
        </p:txBody>
      </p:sp>
      <p:sp>
        <p:nvSpPr>
          <p:cNvPr id="194" name="Google Shape;194;g11969232eb4_0_31:notes"/>
          <p:cNvSpPr txBox="1">
            <a:spLocks noGrp="1"/>
          </p:cNvSpPr>
          <p:nvPr>
            <p:ph type="dt" idx="10"/>
          </p:nvPr>
        </p:nvSpPr>
        <p:spPr>
          <a:xfrm>
            <a:off x="3897313" y="0"/>
            <a:ext cx="2982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969232eb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800" cy="34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11969232eb4_0_13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504: public schools, accommodations</a:t>
            </a:r>
            <a:endParaRPr/>
          </a:p>
        </p:txBody>
      </p:sp>
      <p:sp>
        <p:nvSpPr>
          <p:cNvPr id="203" name="Google Shape;203;g11969232eb4_0_13:notes"/>
          <p:cNvSpPr txBox="1">
            <a:spLocks noGrp="1"/>
          </p:cNvSpPr>
          <p:nvPr>
            <p:ph type="dt" idx="10"/>
          </p:nvPr>
        </p:nvSpPr>
        <p:spPr>
          <a:xfrm>
            <a:off x="3897313" y="0"/>
            <a:ext cx="2982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969232e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79800" cy="34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11969232eb4_0_22:notes"/>
          <p:cNvSpPr txBox="1">
            <a:spLocks noGrp="1"/>
          </p:cNvSpPr>
          <p:nvPr>
            <p:ph type="body" idx="1"/>
          </p:nvPr>
        </p:nvSpPr>
        <p:spPr>
          <a:xfrm>
            <a:off x="688975" y="4354513"/>
            <a:ext cx="55038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ADA: all students with disabilities protected and are entitled to reasonable accommodations</a:t>
            </a:r>
            <a:endParaRPr/>
          </a:p>
        </p:txBody>
      </p:sp>
      <p:sp>
        <p:nvSpPr>
          <p:cNvPr id="212" name="Google Shape;212;g11969232eb4_0_22:notes"/>
          <p:cNvSpPr txBox="1">
            <a:spLocks noGrp="1"/>
          </p:cNvSpPr>
          <p:nvPr>
            <p:ph type="dt" idx="10"/>
          </p:nvPr>
        </p:nvSpPr>
        <p:spPr>
          <a:xfrm>
            <a:off x="3897313" y="0"/>
            <a:ext cx="2982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Celestia-R1---OverlayTitle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752311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743973" y="5870576"/>
            <a:ext cx="393213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0406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1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>
            <a:spLocks noGrp="1"/>
          </p:cNvSpPr>
          <p:nvPr>
            <p:ph type="pic" idx="2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457201" y="5299603"/>
            <a:ext cx="7772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2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3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988671" y="3352800"/>
            <a:ext cx="6876133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462266" y="43434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4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1"/>
          </p:nvPr>
        </p:nvSpPr>
        <p:spPr>
          <a:xfrm>
            <a:off x="457200" y="3886200"/>
            <a:ext cx="7772401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2"/>
          </p:nvPr>
        </p:nvSpPr>
        <p:spPr>
          <a:xfrm>
            <a:off x="457200" y="4775200"/>
            <a:ext cx="7772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464440" y="3505200"/>
            <a:ext cx="7772401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2"/>
          </p:nvPr>
        </p:nvSpPr>
        <p:spPr>
          <a:xfrm>
            <a:off x="464439" y="4343400"/>
            <a:ext cx="7772401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 rot="5400000">
            <a:off x="2518834" y="80435"/>
            <a:ext cx="3649133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8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 rot="5400000">
            <a:off x="4800488" y="2362090"/>
            <a:ext cx="5181601" cy="1676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 rot="5400000">
            <a:off x="861492" y="205308"/>
            <a:ext cx="5181600" cy="599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457201" y="2142068"/>
            <a:ext cx="3813048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4416553" y="2142068"/>
            <a:ext cx="3813048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57200" y="2870201"/>
            <a:ext cx="3813048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4711120" y="2218267"/>
            <a:ext cx="35184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4416552" y="2870201"/>
            <a:ext cx="3813048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9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3606144" y="609601"/>
            <a:ext cx="4627975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461718" y="2997200"/>
            <a:ext cx="2862910" cy="184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462128" y="3107272"/>
            <a:ext cx="409720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i.dyslexiaida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i.dyslexiaida.org/dyslexia-school-advocacy-postcard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hyperlink" Target="https://hi.dyslexiaida.org/tools-information-resources/helpful-resource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HI@DYSLEXIAIDA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i.dyslexiaida.org/new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i.dyslexiaida.org/donate/donat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dyslexiaida.org/IDAMemberResponsive/IDAMemberResponsive/Default.asp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.png"/><Relationship Id="rId3" Type="http://schemas.openxmlformats.org/officeDocument/2006/relationships/hyperlink" Target="http://hi.dyslexiaida.org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XIUk7e6Dx04uojNherXWzg/playlists" TargetMode="External"/><Relationship Id="rId11" Type="http://schemas.openxmlformats.org/officeDocument/2006/relationships/image" Target="../media/image29.png"/><Relationship Id="rId5" Type="http://schemas.openxmlformats.org/officeDocument/2006/relationships/hyperlink" Target="https://www.facebook.com/hawaiidyslexia" TargetMode="External"/><Relationship Id="rId10" Type="http://schemas.openxmlformats.org/officeDocument/2006/relationships/image" Target="../media/image28.png"/><Relationship Id="rId4" Type="http://schemas.openxmlformats.org/officeDocument/2006/relationships/hyperlink" Target="mailto:info.HI@DyslexiaIDA.org" TargetMode="Externa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322325" y="290650"/>
            <a:ext cx="8606400" cy="15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Advocating for </a:t>
            </a:r>
            <a:endParaRPr sz="44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Your Child with Dyslexia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7675155" y="6420874"/>
            <a:ext cx="11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HIDA 2022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325" y="5422738"/>
            <a:ext cx="2240280" cy="119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5000" y="2195638"/>
            <a:ext cx="5440680" cy="2733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3">
            <a:alphaModFix/>
          </a:blip>
          <a:srcRect t="10612" b="15690"/>
          <a:stretch/>
        </p:blipFill>
        <p:spPr>
          <a:xfrm>
            <a:off x="788275" y="761175"/>
            <a:ext cx="7507225" cy="20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625" y="3895152"/>
            <a:ext cx="1133856" cy="130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9338" y="4891927"/>
            <a:ext cx="1133856" cy="109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5603" y="3912002"/>
            <a:ext cx="1133856" cy="1133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85478" y="4932489"/>
            <a:ext cx="1133856" cy="859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92425" y="3950200"/>
            <a:ext cx="1133856" cy="124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11806" y="4969652"/>
            <a:ext cx="1133856" cy="155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/>
          <p:nvPr/>
        </p:nvSpPr>
        <p:spPr>
          <a:xfrm>
            <a:off x="-22412" y="295152"/>
            <a:ext cx="9144000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Understand Your Child’s Way of Learning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6" name="Google Shape;236;p29"/>
          <p:cNvPicPr preferRelativeResize="0"/>
          <p:nvPr/>
        </p:nvPicPr>
        <p:blipFill rotWithShape="1">
          <a:blip r:embed="rId3">
            <a:alphaModFix/>
          </a:blip>
          <a:srcRect t="5338" b="4636"/>
          <a:stretch/>
        </p:blipFill>
        <p:spPr>
          <a:xfrm>
            <a:off x="369575" y="1209550"/>
            <a:ext cx="2167125" cy="229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9"/>
          <p:cNvSpPr txBox="1"/>
          <p:nvPr/>
        </p:nvSpPr>
        <p:spPr>
          <a:xfrm>
            <a:off x="2707500" y="1028925"/>
            <a:ext cx="64251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past your initial fears &amp; denial.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 all you can about dyslexia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able to explain how dyslexia impacts your child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Become thoroughly familiar with assessments of your child’s learning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 the strategies that help your child succeed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Understand which accommodations bypass your child’s challenges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-11400" y="5545350"/>
            <a:ext cx="9144000" cy="1169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attuned to your child’s experiences.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Reflect on both your child’s successes &amp; limitations</a:t>
            </a:r>
            <a:r>
              <a:rPr lang="en-US"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3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/>
          <p:nvPr/>
        </p:nvSpPr>
        <p:spPr>
          <a:xfrm>
            <a:off x="-22412" y="295152"/>
            <a:ext cx="9144000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Practice Communicating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5" name="Google Shape;2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788" y="1291102"/>
            <a:ext cx="23241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0"/>
          <p:cNvSpPr txBox="1"/>
          <p:nvPr/>
        </p:nvSpPr>
        <p:spPr>
          <a:xfrm>
            <a:off x="2870200" y="1146500"/>
            <a:ext cx="61752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 how to make clear requests &amp; back them up with explanations.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Role-playing different situations &amp; putting together the needed information in advance helps to build confidence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-22400" y="5532650"/>
            <a:ext cx="9144000" cy="1169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manner of communication can create allies or it can leave others confused or defensive.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/>
          <p:nvPr/>
        </p:nvSpPr>
        <p:spPr>
          <a:xfrm>
            <a:off x="-22412" y="295152"/>
            <a:ext cx="9144000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Identify Supporters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78" y="1329002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1"/>
          <p:cNvSpPr txBox="1"/>
          <p:nvPr/>
        </p:nvSpPr>
        <p:spPr>
          <a:xfrm>
            <a:off x="3012300" y="1181325"/>
            <a:ext cx="64251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need to know people: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Whom you can trust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whom you can comfortably share experiences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whom you can seek advice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-9700" y="5532650"/>
            <a:ext cx="9144000" cy="1169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These supporters are a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crucial life-long resource for you.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/>
          <p:nvPr/>
        </p:nvSpPr>
        <p:spPr>
          <a:xfrm>
            <a:off x="-22412" y="295152"/>
            <a:ext cx="9144000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Meet with Teachers and Counselors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3" name="Google Shape;2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178" y="1267939"/>
            <a:ext cx="2988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2"/>
          <p:cNvSpPr txBox="1"/>
          <p:nvPr/>
        </p:nvSpPr>
        <p:spPr>
          <a:xfrm>
            <a:off x="-22400" y="5532650"/>
            <a:ext cx="9144000" cy="1169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model how to advocate to help your child to develop their own self-advocacy skills.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2"/>
          <p:cNvSpPr txBox="1"/>
          <p:nvPr/>
        </p:nvSpPr>
        <p:spPr>
          <a:xfrm>
            <a:off x="3512575" y="1054325"/>
            <a:ext cx="57351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Opportunity for you to: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useful feedback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your own perspective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Hear the reasoning behind the recommendations of others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Participate in creating your child’s IEP, 504 or other personal education plan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457200"/>
            <a:ext cx="49368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3"/>
          <p:cNvSpPr txBox="1"/>
          <p:nvPr/>
        </p:nvSpPr>
        <p:spPr>
          <a:xfrm>
            <a:off x="4936832" y="2133600"/>
            <a:ext cx="4207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Download card at HIDA website: </a:t>
            </a:r>
            <a:r>
              <a:rPr lang="en-US" sz="2600" u="sng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hi.dyslexiaida.org</a:t>
            </a:r>
            <a:endParaRPr>
              <a:solidFill>
                <a:srgbClr val="FFC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Print card and fill 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Give card to your teacher</a:t>
            </a:r>
            <a:endParaRPr/>
          </a:p>
        </p:txBody>
      </p:sp>
      <p:sp>
        <p:nvSpPr>
          <p:cNvPr id="272" name="Google Shape;272;p33"/>
          <p:cNvSpPr/>
          <p:nvPr/>
        </p:nvSpPr>
        <p:spPr>
          <a:xfrm>
            <a:off x="4936832" y="457200"/>
            <a:ext cx="4207200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SELF-ADVOCACY CARD</a:t>
            </a:r>
            <a:endParaRPr sz="3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/>
          <p:nvPr/>
        </p:nvSpPr>
        <p:spPr>
          <a:xfrm>
            <a:off x="-22412" y="295152"/>
            <a:ext cx="9144000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Educate Others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9" name="Google Shape;27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375" y="1227375"/>
            <a:ext cx="2080617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4"/>
          <p:cNvSpPr txBox="1"/>
          <p:nvPr/>
        </p:nvSpPr>
        <p:spPr>
          <a:xfrm>
            <a:off x="0" y="4529350"/>
            <a:ext cx="6090300" cy="21549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conversation will hone your advocacy skills &amp; perhaps improve the situation for the next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of a child with dyslexia.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4"/>
          <p:cNvSpPr txBox="1"/>
          <p:nvPr/>
        </p:nvSpPr>
        <p:spPr>
          <a:xfrm>
            <a:off x="2783700" y="1130525"/>
            <a:ext cx="57351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Many people will be uninformed or misinformed about dyslexia.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Peers may be curious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Teachers may be unprepared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Employers may be hesitant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4"/>
          <p:cNvSpPr txBox="1"/>
          <p:nvPr/>
        </p:nvSpPr>
        <p:spPr>
          <a:xfrm>
            <a:off x="4810700" y="7059150"/>
            <a:ext cx="857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3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6148657" y="4083319"/>
            <a:ext cx="2916936" cy="223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/>
          <p:nvPr/>
        </p:nvSpPr>
        <p:spPr>
          <a:xfrm>
            <a:off x="-22412" y="295152"/>
            <a:ext cx="9144000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Keep Thinking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0" name="Google Shape;29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31" y="1260452"/>
            <a:ext cx="164782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5"/>
          <p:cNvSpPr txBox="1"/>
          <p:nvPr/>
        </p:nvSpPr>
        <p:spPr>
          <a:xfrm>
            <a:off x="-22400" y="5532650"/>
            <a:ext cx="9144000" cy="1169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Self-evaluation is often you &amp; your child’s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greatest source of insight.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5"/>
          <p:cNvSpPr txBox="1"/>
          <p:nvPr/>
        </p:nvSpPr>
        <p:spPr>
          <a:xfrm>
            <a:off x="446625" y="1206150"/>
            <a:ext cx="87228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your child’s life circumstances change, their challenges &amp; satisfactions will also evolve.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★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Reflect on both positive &amp; negative experiences, looking for concrete methods of improvement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298" name="Google Shape;298;p36"/>
          <p:cNvSpPr txBox="1"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5100"/>
              <a:t>Email</a:t>
            </a:r>
            <a:r>
              <a:rPr lang="en-US" sz="5100" b="1">
                <a:solidFill>
                  <a:srgbClr val="FF9933"/>
                </a:solidFill>
              </a:rPr>
              <a:t> </a:t>
            </a:r>
            <a:r>
              <a:rPr lang="en-US" sz="5100" b="1" u="sng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INFO.HI@DYSLEXIAIDA.ORG</a:t>
            </a:r>
            <a:r>
              <a:rPr lang="en-US" sz="5100" b="1">
                <a:solidFill>
                  <a:srgbClr val="FFC000"/>
                </a:solidFill>
              </a:rPr>
              <a:t> </a:t>
            </a:r>
            <a:endParaRPr>
              <a:solidFill>
                <a:srgbClr val="FFC000"/>
              </a:solidFill>
            </a:endParaRPr>
          </a:p>
          <a:p>
            <a:pPr marL="0" lvl="0" indent="0" algn="ctr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500"/>
              <a:t>for a </a:t>
            </a:r>
            <a:r>
              <a:rPr lang="en-US" sz="3500" b="1" i="1"/>
              <a:t>**free**</a:t>
            </a:r>
            <a:r>
              <a:rPr lang="en-US" sz="3500"/>
              <a:t> silicone wristband for a student with dyslexia or other learning difference who is in need of some encouragement and inspiration</a:t>
            </a:r>
            <a:endParaRPr/>
          </a:p>
          <a:p>
            <a:pPr marL="0" lvl="0" indent="0" algn="ctr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400" i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4400" b="1" i="1">
                <a:solidFill>
                  <a:srgbClr val="FFC000"/>
                </a:solidFill>
              </a:rPr>
              <a:t>Mahalo to IDA Oregon Branch for the opportunity to join in sharing the self-advocacy card + wristband with students!</a:t>
            </a:r>
            <a:endParaRPr b="1">
              <a:solidFill>
                <a:srgbClr val="FFC000"/>
              </a:solidFill>
            </a:endParaRPr>
          </a:p>
          <a:p>
            <a:pPr marL="285750" lvl="0" indent="-222884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>
              <a:solidFill>
                <a:srgbClr val="FFC000"/>
              </a:solidFill>
            </a:endParaRPr>
          </a:p>
        </p:txBody>
      </p:sp>
      <p:pic>
        <p:nvPicPr>
          <p:cNvPr id="299" name="Google Shape;29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000" y="914400"/>
            <a:ext cx="83768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57525" y="5410200"/>
            <a:ext cx="257175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/>
          <p:nvPr/>
        </p:nvSpPr>
        <p:spPr>
          <a:xfrm>
            <a:off x="304800" y="838200"/>
            <a:ext cx="8686800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Keep Informed: HIDA</a:t>
            </a:r>
            <a:r>
              <a:rPr lang="en-US" sz="4000" b="1" i="1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News</a:t>
            </a:r>
            <a:endParaRPr sz="4000" b="1" i="1" cap="small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https://hi.dyslexiaida.org/news/</a:t>
            </a:r>
            <a:endParaRPr b="1">
              <a:solidFill>
                <a:srgbClr val="FFC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Support Changes Lives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https://hi.dyslexiaida.org/donate/donate/</a:t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533400" y="1219200"/>
            <a:ext cx="8458200" cy="3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HIDA’s </a:t>
            </a:r>
            <a:r>
              <a:rPr lang="en-US" sz="4400" b="1" cap="small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Mission</a:t>
            </a:r>
            <a:r>
              <a:rPr lang="en-US" sz="44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to increase awareness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dyslexia in our community; provide support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people with dyslexia, their families and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educators; promote teacher training; and,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 literacy for struggling readers.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8" descr="https://dyslexialibrary.org/wp-content/uploads/file-manager/branches/1/membership/social-graphics/membership-facebook-cover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927" y="1676400"/>
            <a:ext cx="9147911" cy="3483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"/>
          <p:cNvSpPr txBox="1"/>
          <p:nvPr/>
        </p:nvSpPr>
        <p:spPr>
          <a:xfrm>
            <a:off x="457200" y="3962400"/>
            <a:ext cx="86106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  </a:t>
            </a:r>
            <a:r>
              <a:rPr lang="en-US" sz="2400" b="1" u="sng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HI.DyslexiaIDA.org</a:t>
            </a:r>
            <a:endParaRPr sz="1200" b="1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		  </a:t>
            </a:r>
            <a:r>
              <a:rPr lang="en-US" sz="2400" b="1" u="sng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info.HI@DyslexiaIDA.org</a:t>
            </a:r>
            <a:endParaRPr sz="1200" b="1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		  (808) 538-7007</a:t>
            </a:r>
            <a:endParaRPr sz="1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  </a:t>
            </a:r>
            <a:r>
              <a:rPr lang="en-US" sz="2400" b="1" u="sng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@hawaiidyslexia</a:t>
            </a:r>
            <a:endParaRPr sz="2400" b="1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  </a:t>
            </a:r>
            <a:r>
              <a:rPr lang="en-US" sz="2400" b="1" u="sng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“Hawaii Dyslexia – HIDA YouTube”</a:t>
            </a:r>
            <a:endParaRPr>
              <a:solidFill>
                <a:srgbClr val="FFC000"/>
              </a:solidFill>
            </a:endParaRPr>
          </a:p>
        </p:txBody>
      </p:sp>
      <p:pic>
        <p:nvPicPr>
          <p:cNvPr id="318" name="Google Shape;318;p39" descr="File:&lt;strong&gt;Phone&lt;/strong&gt; Shiny Icon.svg - Wikimedia Common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09849" y="5052267"/>
            <a:ext cx="411480" cy="411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39"/>
          <p:cNvGrpSpPr/>
          <p:nvPr/>
        </p:nvGrpSpPr>
        <p:grpSpPr>
          <a:xfrm>
            <a:off x="921275" y="3961037"/>
            <a:ext cx="1059925" cy="2549251"/>
            <a:chOff x="2673875" y="4186829"/>
            <a:chExt cx="1059925" cy="2549251"/>
          </a:xfrm>
        </p:grpSpPr>
        <p:pic>
          <p:nvPicPr>
            <p:cNvPr id="320" name="Google Shape;320;p39" descr="App Icon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714625" y="5762625"/>
              <a:ext cx="40957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39" descr="Facebook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246120" y="5760720"/>
              <a:ext cx="411480" cy="411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39" descr="&lt;strong&gt;Email&lt;/strong&gt; 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164199" y="4693920"/>
              <a:ext cx="569601" cy="411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39" descr="GNOME Web - Wikipedia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246120" y="4186829"/>
              <a:ext cx="411480" cy="411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39" descr="&lt;strong&gt;YouTube&lt;/strong&gt; Comedy Week - Wikipedia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673875" y="6324600"/>
              <a:ext cx="979714" cy="4114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5" name="Google Shape;325;p39">
            <a:hlinkClick r:id="rId3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981200" y="1171269"/>
            <a:ext cx="4002237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-304800" y="228600"/>
            <a:ext cx="97536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b="1" cap="small">
              <a:solidFill>
                <a:srgbClr val="FF9933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4700"/>
              <a:buNone/>
            </a:pPr>
            <a:endParaRPr sz="4700" b="1" cap="small"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4700"/>
              <a:buNone/>
            </a:pPr>
            <a:endParaRPr sz="4700" b="1" cap="small"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4700"/>
              <a:buNone/>
            </a:pPr>
            <a:endParaRPr sz="4700" b="1" cap="small"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n-US" sz="4400" b="1" cap="small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KATHY FERGUSON, PH.D</a:t>
            </a:r>
            <a:endParaRPr>
              <a:solidFill>
                <a:srgbClr val="FFC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600"/>
              <a:t>Professor, University of Hawai‘i </a:t>
            </a:r>
            <a:r>
              <a:rPr lang="en-US" sz="2600">
                <a:solidFill>
                  <a:srgbClr val="FFFFFF"/>
                </a:solidFill>
              </a:rPr>
              <a:t>Mānoa</a:t>
            </a:r>
            <a:endParaRPr sz="26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/>
              <a:t>Author, A Resource Guide About Dyslexia for People in Hawai‘i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/>
              <a:t>Certified Orton-Gillingham Private Tutor 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/>
              <a:t>Past HIDA Board Member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cap="small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85750" lvl="0" indent="-17145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85750" lvl="0" indent="-17145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cxnSp>
        <p:nvCxnSpPr>
          <p:cNvPr id="163" name="Google Shape;163;p21"/>
          <p:cNvCxnSpPr/>
          <p:nvPr/>
        </p:nvCxnSpPr>
        <p:spPr>
          <a:xfrm>
            <a:off x="228600" y="2933775"/>
            <a:ext cx="8686800" cy="0"/>
          </a:xfrm>
          <a:prstGeom prst="straightConnector1">
            <a:avLst/>
          </a:pr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21"/>
          <p:cNvCxnSpPr/>
          <p:nvPr/>
        </p:nvCxnSpPr>
        <p:spPr>
          <a:xfrm>
            <a:off x="228600" y="5385325"/>
            <a:ext cx="8686800" cy="0"/>
          </a:xfrm>
          <a:prstGeom prst="straightConnector1">
            <a:avLst/>
          </a:pr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21"/>
          <p:cNvCxnSpPr/>
          <p:nvPr/>
        </p:nvCxnSpPr>
        <p:spPr>
          <a:xfrm>
            <a:off x="228600" y="4140525"/>
            <a:ext cx="8686800" cy="0"/>
          </a:xfrm>
          <a:prstGeom prst="straightConnector1">
            <a:avLst/>
          </a:pr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0001">
            <a:off x="7013937" y="404213"/>
            <a:ext cx="1673353" cy="197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-304800" y="381000"/>
            <a:ext cx="97536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b="1" cap="small">
              <a:solidFill>
                <a:srgbClr val="FF9933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4700"/>
              <a:buNone/>
            </a:pPr>
            <a:endParaRPr sz="4700" b="1" cap="small"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4700"/>
              <a:buNone/>
            </a:pPr>
            <a:endParaRPr sz="4700" b="1" cap="small"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4700"/>
              <a:buNone/>
            </a:pPr>
            <a:endParaRPr sz="4700" b="1" cap="small"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n-US" sz="4400" b="1" cap="small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JENNIFER LEOIKI-DRINO</a:t>
            </a:r>
            <a:endParaRPr>
              <a:solidFill>
                <a:srgbClr val="FFC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600"/>
              <a:t>Mother of two children, one with learning differences</a:t>
            </a:r>
            <a:endParaRPr sz="26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/>
              <a:t>Parent Advocate and Coach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/>
              <a:t>Private School Representative for SY 2021-2022 with SEAC </a:t>
            </a:r>
            <a:endParaRPr sz="26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(Special Education Advisory Council)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HIDA Board Member and Public Awareness Committee Chair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cap="small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85750" lvl="0" indent="-17145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85750" lvl="0" indent="-17145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cxnSp>
        <p:nvCxnSpPr>
          <p:cNvPr id="172" name="Google Shape;172;p22"/>
          <p:cNvCxnSpPr/>
          <p:nvPr/>
        </p:nvCxnSpPr>
        <p:spPr>
          <a:xfrm>
            <a:off x="228600" y="2933775"/>
            <a:ext cx="8686800" cy="0"/>
          </a:xfrm>
          <a:prstGeom prst="straightConnector1">
            <a:avLst/>
          </a:pr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22"/>
          <p:cNvCxnSpPr/>
          <p:nvPr/>
        </p:nvCxnSpPr>
        <p:spPr>
          <a:xfrm>
            <a:off x="228600" y="5385325"/>
            <a:ext cx="8686800" cy="0"/>
          </a:xfrm>
          <a:prstGeom prst="straightConnector1">
            <a:avLst/>
          </a:pr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22"/>
          <p:cNvCxnSpPr/>
          <p:nvPr/>
        </p:nvCxnSpPr>
        <p:spPr>
          <a:xfrm>
            <a:off x="228600" y="4140525"/>
            <a:ext cx="8686800" cy="0"/>
          </a:xfrm>
          <a:prstGeom prst="straightConnector1">
            <a:avLst/>
          </a:pr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 l="8999"/>
          <a:stretch/>
        </p:blipFill>
        <p:spPr>
          <a:xfrm rot="599994">
            <a:off x="7116179" y="228309"/>
            <a:ext cx="1728940" cy="1975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l="2488" t="7296" r="5345" b="7458"/>
          <a:stretch/>
        </p:blipFill>
        <p:spPr>
          <a:xfrm>
            <a:off x="1104900" y="1195175"/>
            <a:ext cx="6858000" cy="443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 t="11381" b="13935"/>
          <a:stretch/>
        </p:blipFill>
        <p:spPr>
          <a:xfrm>
            <a:off x="822950" y="786625"/>
            <a:ext cx="7498075" cy="20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 rotWithShape="1">
          <a:blip r:embed="rId4">
            <a:alphaModFix/>
          </a:blip>
          <a:srcRect r="74474" b="70750"/>
          <a:stretch/>
        </p:blipFill>
        <p:spPr>
          <a:xfrm>
            <a:off x="467716" y="3858725"/>
            <a:ext cx="1801368" cy="15838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9" name="Google Shape;18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0838" y="4631627"/>
            <a:ext cx="1801368" cy="165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 rotWithShape="1">
          <a:blip r:embed="rId6">
            <a:alphaModFix/>
          </a:blip>
          <a:srcRect t="14420" b="7166"/>
          <a:stretch/>
        </p:blipFill>
        <p:spPr>
          <a:xfrm>
            <a:off x="6805700" y="3858713"/>
            <a:ext cx="1801368" cy="1714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-22412" y="295152"/>
            <a:ext cx="9144000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IDEA – Individuals with Disabilities Act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7" name="Google Shape;197;p25"/>
          <p:cNvPicPr preferRelativeResize="0"/>
          <p:nvPr/>
        </p:nvPicPr>
        <p:blipFill rotWithShape="1">
          <a:blip r:embed="rId3">
            <a:alphaModFix/>
          </a:blip>
          <a:srcRect r="74474" b="70750"/>
          <a:stretch/>
        </p:blipFill>
        <p:spPr>
          <a:xfrm>
            <a:off x="416966" y="1248000"/>
            <a:ext cx="2170700" cy="19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/>
          <p:nvPr/>
        </p:nvSpPr>
        <p:spPr>
          <a:xfrm>
            <a:off x="2948825" y="1400400"/>
            <a:ext cx="57627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U.S. education law passed by Congress in 1975 &amp; reauthorized in 1990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416575" y="3763775"/>
            <a:ext cx="82950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Guarantees a Free Appropriate Public Education (FAPE) to eligible children with disabilities throughout the United States of America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Also ensures special education &amp; related services for these eligible children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/>
          <p:nvPr/>
        </p:nvSpPr>
        <p:spPr>
          <a:xfrm>
            <a:off x="-22412" y="295152"/>
            <a:ext cx="9144000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Section 504 of the Rehabilitation Act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2948825" y="1324200"/>
            <a:ext cx="60309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Civil Rights Law prohibiting discrimination on the basis of a disability in programs that receive federal funding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416800" y="4107000"/>
            <a:ext cx="8491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Schools develop formal 504 plans to provide kids with disabilities – including learning differences such as dyslexia –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support they need to protect their rights in school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61952"/>
            <a:ext cx="2167128" cy="1988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/>
          <p:nvPr/>
        </p:nvSpPr>
        <p:spPr>
          <a:xfrm>
            <a:off x="-22412" y="295152"/>
            <a:ext cx="9144000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Americans with Disabilities Act (ADA)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2948825" y="1324200"/>
            <a:ext cx="60309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Civil Rights Law prohibiting discrimination on the basis of a disability in employment, public services &amp; accommodations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416800" y="4107000"/>
            <a:ext cx="8402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Children with learning differences – such as dyslexia – are protected from discrimination by this law in school &amp; elsewhere (e.g., public places such as parks, restaurants &amp; other businesses)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7"/>
          <p:cNvPicPr preferRelativeResize="0"/>
          <p:nvPr/>
        </p:nvPicPr>
        <p:blipFill rotWithShape="1">
          <a:blip r:embed="rId3">
            <a:alphaModFix/>
          </a:blip>
          <a:srcRect t="14420" b="7166"/>
          <a:stretch/>
        </p:blipFill>
        <p:spPr>
          <a:xfrm>
            <a:off x="381000" y="1283700"/>
            <a:ext cx="2167125" cy="20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2C09C51750049B0D61E87479F2A36" ma:contentTypeVersion="13" ma:contentTypeDescription="Create a new document." ma:contentTypeScope="" ma:versionID="20334bccead42bc80d67d182da4c0dc7">
  <xsd:schema xmlns:xsd="http://www.w3.org/2001/XMLSchema" xmlns:xs="http://www.w3.org/2001/XMLSchema" xmlns:p="http://schemas.microsoft.com/office/2006/metadata/properties" xmlns:ns2="640231a7-bc52-4519-ba95-2b722e026065" xmlns:ns3="19cf4a67-500c-4b51-866b-badeb84bcb7e" targetNamespace="http://schemas.microsoft.com/office/2006/metadata/properties" ma:root="true" ma:fieldsID="a6c500dc0fb95fd5182d62744cf40b18" ns2:_="" ns3:_="">
    <xsd:import namespace="640231a7-bc52-4519-ba95-2b722e026065"/>
    <xsd:import namespace="19cf4a67-500c-4b51-866b-badeb84bcb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231a7-bc52-4519-ba95-2b722e0260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f4a67-500c-4b51-866b-badeb84bcb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63C08D-3964-42B1-9B0D-0E685F4A6B63}"/>
</file>

<file path=customXml/itemProps2.xml><?xml version="1.0" encoding="utf-8"?>
<ds:datastoreItem xmlns:ds="http://schemas.openxmlformats.org/officeDocument/2006/customXml" ds:itemID="{C7B6B352-6096-41F1-8885-892AB1460367}"/>
</file>

<file path=customXml/itemProps3.xml><?xml version="1.0" encoding="utf-8"?>
<ds:datastoreItem xmlns:ds="http://schemas.openxmlformats.org/officeDocument/2006/customXml" ds:itemID="{7D8932BF-4BB4-450D-B81D-5671CEFA0A6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Office PowerPoint</Application>
  <PresentationFormat>On-screen Show (4:3)</PresentationFormat>
  <Paragraphs>145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Helvetica Neue</vt:lpstr>
      <vt:lpstr>Times New Roman</vt:lpstr>
      <vt:lpstr>Oswald</vt:lpstr>
      <vt:lpstr>Arial</vt:lpstr>
      <vt:lpstr>Calibri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Reine Terrado</dc:creator>
  <cp:lastModifiedBy>Rein Terrado</cp:lastModifiedBy>
  <cp:revision>1</cp:revision>
  <dcterms:modified xsi:type="dcterms:W3CDTF">2022-04-14T22:21:07Z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0x010100A532C09C51750049B0D61E87479F2A36</vt:lpwstr>
  </property>
</Properties>
</file>